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1"/>
  </p:notesMasterIdLst>
  <p:sldIdLst>
    <p:sldId id="256" r:id="rId4"/>
    <p:sldId id="414" r:id="rId5"/>
    <p:sldId id="441" r:id="rId6"/>
    <p:sldId id="442" r:id="rId7"/>
    <p:sldId id="457" r:id="rId8"/>
    <p:sldId id="459" r:id="rId9"/>
    <p:sldId id="4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9EA9B9"/>
    <a:srgbClr val="D6DCE5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/>
    <p:restoredTop sz="80744" autoAdjust="0"/>
  </p:normalViewPr>
  <p:slideViewPr>
    <p:cSldViewPr snapToGrid="0">
      <p:cViewPr>
        <p:scale>
          <a:sx n="181" d="100"/>
          <a:sy n="181" d="100"/>
        </p:scale>
        <p:origin x="-3096" y="-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085E-CA39-4985-B1BF-BA94D6F55088}" type="datetimeFigureOut">
              <a:rPr lang="ko-KR" altLang="en-US" smtClean="0"/>
              <a:t>2025. 4. 30.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606A-07B5-4BE0-946D-EDA998E1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F606A-07B5-4BE0-946D-EDA998E142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9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6AC747-CE37-4F70-8EBC-1B56ECE812AB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2873BA-FEF6-4B36-9F96-5DA14A1E2F68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4E9562-9C17-4372-85D1-FFC46DC99AAE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EE1CB-18FD-4F97-921C-1D4835568437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9422-CFB7-42C6-8AA2-A1472A52F5DC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DB58CF-529A-4451-9939-F6168760CF0A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B64399-EA23-4C5A-ACA5-A75593CB8DA8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098F0-9D89-4795-8303-9A71526FBF67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7D8DD0-62C4-4358-B46D-D3CC6854E1DD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8D7A8F-E021-46AC-9B15-D0E4F8C4E959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0DCE00-3A7D-4F3B-B41D-494CC284CA4D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2025. 4. 30.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931345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698255" y="2110393"/>
            <a:ext cx="10933306" cy="1191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주차 </a:t>
            </a:r>
            <a:r>
              <a:rPr lang="ko-KR" altLang="en-US" sz="5400" dirty="0" err="1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기융프</a:t>
            </a:r>
            <a:r>
              <a:rPr lang="ko-KR" altLang="en-US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 중간발표</a:t>
            </a:r>
            <a:endParaRPr lang="en-US" altLang="ko-KR" sz="54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b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and Control Engineering </a:t>
            </a:r>
            <a:endParaRPr lang="en-US" altLang="ko-KR" sz="1600" dirty="0">
              <a:latin typeface="서울남산체 B"/>
              <a:ea typeface="서울남산체 B"/>
              <a:cs typeface="Times New Roman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200" dirty="0">
                <a:latin typeface="서울남산체 B"/>
                <a:ea typeface="서울남산체 B"/>
                <a:cs typeface="Times New Roman"/>
              </a:rPr>
              <a:t>21900575 Lee </a:t>
            </a:r>
            <a:r>
              <a:rPr lang="en-US" altLang="ko-KR" sz="1200" dirty="0" err="1">
                <a:latin typeface="서울남산체 B"/>
                <a:ea typeface="서울남산체 B"/>
                <a:cs typeface="Times New Roman"/>
              </a:rPr>
              <a:t>ChanKeun</a:t>
            </a:r>
            <a:endParaRPr lang="ko-KR" altLang="en-US" sz="4000" dirty="0">
              <a:latin typeface="서울남산체 B"/>
              <a:ea typeface="서울남산체 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fld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CE22272F-E626-6785-3B8B-FA914BA5E32B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목차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88173-F288-F063-55F1-867B01A3EA29}"/>
              </a:ext>
            </a:extLst>
          </p:cNvPr>
          <p:cNvSpPr txBox="1"/>
          <p:nvPr/>
        </p:nvSpPr>
        <p:spPr>
          <a:xfrm>
            <a:off x="604420" y="1261187"/>
            <a:ext cx="11404700" cy="16829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실험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HSI</a:t>
            </a:r>
            <a:r>
              <a:rPr lang="ko-KR" altLang="en-US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진행상황</a:t>
            </a: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1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SWIR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308B-EA9E-F450-298C-FD0C5CA8EF44}"/>
              </a:ext>
            </a:extLst>
          </p:cNvPr>
          <p:cNvSpPr txBox="1"/>
          <p:nvPr/>
        </p:nvSpPr>
        <p:spPr>
          <a:xfrm>
            <a:off x="557464" y="1178730"/>
            <a:ext cx="1080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실험 진행상황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6DD30-6670-5106-A315-CBF954F97C30}"/>
              </a:ext>
            </a:extLst>
          </p:cNvPr>
          <p:cNvSpPr txBox="1"/>
          <p:nvPr/>
        </p:nvSpPr>
        <p:spPr>
          <a:xfrm>
            <a:off x="1190083" y="456891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59AB-1A66-AEBC-2401-07130C3FDED6}"/>
              </a:ext>
            </a:extLst>
          </p:cNvPr>
          <p:cNvSpPr txBox="1"/>
          <p:nvPr/>
        </p:nvSpPr>
        <p:spPr>
          <a:xfrm>
            <a:off x="7170600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PVC</a:t>
            </a:r>
            <a:endParaRPr lang="ko-KR" altLang="en-US" dirty="0"/>
          </a:p>
        </p:txBody>
      </p:sp>
      <p:pic>
        <p:nvPicPr>
          <p:cNvPr id="6" name="그림 5" descr="흑백, 빛, 블랙, 조명이(가) 표시된 사진&#10;&#10;자동 생성된 설명">
            <a:extLst>
              <a:ext uri="{FF2B5EF4-FFF2-40B4-BE49-F238E27FC236}">
                <a16:creationId xmlns:a16="http://schemas.microsoft.com/office/drawing/2014/main" id="{0977A727-FFB1-7BD9-2C1C-EBB0DDDAD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" y="2041181"/>
            <a:ext cx="2937266" cy="2349813"/>
          </a:xfrm>
          <a:prstGeom prst="rect">
            <a:avLst/>
          </a:prstGeom>
        </p:spPr>
      </p:pic>
      <p:pic>
        <p:nvPicPr>
          <p:cNvPr id="9" name="그림 8" descr="흑백, 흑백 사진, 빛이(가) 표시된 사진&#10;&#10;자동 생성된 설명">
            <a:extLst>
              <a:ext uri="{FF2B5EF4-FFF2-40B4-BE49-F238E27FC236}">
                <a16:creationId xmlns:a16="http://schemas.microsoft.com/office/drawing/2014/main" id="{E00B3317-C099-6261-2B21-0228F51A2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28" y="2041181"/>
            <a:ext cx="2937267" cy="2349814"/>
          </a:xfrm>
          <a:prstGeom prst="rect">
            <a:avLst/>
          </a:prstGeom>
        </p:spPr>
      </p:pic>
      <p:pic>
        <p:nvPicPr>
          <p:cNvPr id="12" name="그림 11" descr="흑백, 블랙, 실내, 모노크롬이(가) 표시된 사진&#10;&#10;자동 생성된 설명">
            <a:extLst>
              <a:ext uri="{FF2B5EF4-FFF2-40B4-BE49-F238E27FC236}">
                <a16:creationId xmlns:a16="http://schemas.microsoft.com/office/drawing/2014/main" id="{124A0173-16B6-23C9-1211-9B081177B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041181"/>
            <a:ext cx="2937266" cy="2349813"/>
          </a:xfrm>
          <a:prstGeom prst="rect">
            <a:avLst/>
          </a:prstGeom>
        </p:spPr>
      </p:pic>
      <p:pic>
        <p:nvPicPr>
          <p:cNvPr id="15" name="그림 14" descr="흑백, 빛, 블랙, 벽이(가) 표시된 사진&#10;&#10;자동 생성된 설명">
            <a:extLst>
              <a:ext uri="{FF2B5EF4-FFF2-40B4-BE49-F238E27FC236}">
                <a16:creationId xmlns:a16="http://schemas.microsoft.com/office/drawing/2014/main" id="{613DDFFE-27F3-4DE0-0CD6-4617A2B15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72" y="2041180"/>
            <a:ext cx="2937266" cy="2349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730D1B-013F-587E-CDDA-4377D8464B55}"/>
              </a:ext>
            </a:extLst>
          </p:cNvPr>
          <p:cNvSpPr txBox="1"/>
          <p:nvPr/>
        </p:nvSpPr>
        <p:spPr>
          <a:xfrm>
            <a:off x="10341264" y="4559308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E600-72C0-B04B-6E7F-0B30276E5EA4}"/>
              </a:ext>
            </a:extLst>
          </p:cNvPr>
          <p:cNvSpPr txBox="1"/>
          <p:nvPr/>
        </p:nvSpPr>
        <p:spPr>
          <a:xfrm>
            <a:off x="4180341" y="4532794"/>
            <a:ext cx="144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80CCD-EF13-D6C8-268E-1F1300732130}"/>
              </a:ext>
            </a:extLst>
          </p:cNvPr>
          <p:cNvSpPr txBox="1"/>
          <p:nvPr/>
        </p:nvSpPr>
        <p:spPr>
          <a:xfrm>
            <a:off x="406096" y="5292639"/>
            <a:ext cx="446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1450nm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bandpass lens filter </a:t>
            </a:r>
            <a:r>
              <a:rPr lang="ko-KR" alt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적용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0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898451" y="2505670"/>
            <a:ext cx="104281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전자 폐기물 재활용의 효용성을 향상시키기 위해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HSI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활용하여</a:t>
            </a:r>
            <a:r>
              <a:rPr kumimoji="1" lang="en-US" altLang="ko-KR" dirty="0"/>
              <a:t> </a:t>
            </a:r>
            <a:r>
              <a:rPr kumimoji="1" lang="ko-KR" altLang="en-US" dirty="0"/>
              <a:t>비파괴적 분석방법을 개발하고 </a:t>
            </a:r>
            <a:r>
              <a:rPr kumimoji="1" lang="en-US" altLang="ko-KR" dirty="0"/>
              <a:t>PCB</a:t>
            </a:r>
            <a:r>
              <a:rPr kumimoji="1" lang="ko-KR" altLang="en-US" dirty="0"/>
              <a:t> 구성요소를 정확하게 </a:t>
            </a:r>
            <a:endParaRPr kumimoji="1" lang="en-US" altLang="ko-KR" dirty="0"/>
          </a:p>
          <a:p>
            <a:r>
              <a:rPr kumimoji="1" lang="ko-KR" altLang="en-US" dirty="0"/>
              <a:t>식별한다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데이터셋 구성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53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PCB</a:t>
            </a:r>
            <a:r>
              <a:rPr kumimoji="1" lang="ko-KR" altLang="en-US" dirty="0"/>
              <a:t> 이미지 존재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400~1000nm</a:t>
            </a:r>
            <a:r>
              <a:rPr kumimoji="1" lang="ko-KR" altLang="en-US" dirty="0"/>
              <a:t> 범위에서 </a:t>
            </a:r>
            <a:r>
              <a:rPr kumimoji="1" lang="en-US" altLang="ko-KR" dirty="0"/>
              <a:t>223</a:t>
            </a:r>
            <a:r>
              <a:rPr kumimoji="1" lang="ko-KR" altLang="en-US" dirty="0"/>
              <a:t>개의 스펙트럼 밴드를 포함하는 </a:t>
            </a:r>
            <a:r>
              <a:rPr kumimoji="1" lang="ko-KR" altLang="en-US" dirty="0" err="1"/>
              <a:t>초분광</a:t>
            </a:r>
            <a:r>
              <a:rPr kumimoji="1" lang="ko-KR" altLang="en-US" dirty="0"/>
              <a:t> 데이터 큐브</a:t>
            </a:r>
            <a:r>
              <a:rPr kumimoji="1" lang="en-US" altLang="ko-KR" dirty="0"/>
              <a:t>(HDR</a:t>
            </a:r>
            <a:r>
              <a:rPr kumimoji="1" lang="ko-KR" altLang="en-US" dirty="0"/>
              <a:t> 확장자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IC, Capacitor, Connectors, Others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클래스로 부품을 분류했다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r>
              <a:rPr kumimoji="1" lang="ko-KR" altLang="en-US" dirty="0"/>
              <a:t>분석</a:t>
            </a:r>
            <a:endParaRPr kumimoji="1" lang="en-US" altLang="ko-KR" dirty="0"/>
          </a:p>
          <a:p>
            <a:r>
              <a:rPr kumimoji="1" lang="en-US" altLang="ko-KR" dirty="0"/>
              <a:t>U-Net, Attention U-Net, Residual U-Net, </a:t>
            </a:r>
            <a:r>
              <a:rPr kumimoji="1" lang="en-US" altLang="ko-KR" dirty="0" err="1"/>
              <a:t>LinkNet</a:t>
            </a:r>
            <a:r>
              <a:rPr kumimoji="1" lang="en-US" altLang="ko-KR" dirty="0"/>
              <a:t>, DeepLabv3+</a:t>
            </a:r>
            <a:r>
              <a:rPr kumimoji="1" lang="ko-KR" altLang="en-US" dirty="0"/>
              <a:t> 모델들을 활용해서 딥러닝 모델끼리 성능을 </a:t>
            </a:r>
            <a:endParaRPr kumimoji="1" lang="en-US" altLang="ko-KR" dirty="0"/>
          </a:p>
          <a:p>
            <a:r>
              <a:rPr kumimoji="1" lang="ko-KR" altLang="en-US" dirty="0"/>
              <a:t>비교하였다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494D6-E56D-A027-49E3-CA57C7BA7016}"/>
              </a:ext>
            </a:extLst>
          </p:cNvPr>
          <p:cNvSpPr txBox="1"/>
          <p:nvPr/>
        </p:nvSpPr>
        <p:spPr>
          <a:xfrm>
            <a:off x="823053" y="1172438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b="1" i="0" dirty="0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PCB-Vision: A </a:t>
            </a:r>
            <a:r>
              <a:rPr lang="en" altLang="ko-KR" b="1" i="0" dirty="0" err="1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Multiscene</a:t>
            </a:r>
            <a:r>
              <a:rPr lang="en" altLang="ko-KR" b="1" i="0" dirty="0">
                <a:solidFill>
                  <a:srgbClr val="F0F6FC"/>
                </a:solidFill>
                <a:effectLst/>
                <a:highlight>
                  <a:srgbClr val="0D1117"/>
                </a:highlight>
                <a:latin typeface="-apple-system"/>
              </a:rPr>
              <a:t> RGB-Hyperspectral Benchmark Dataset of Printed Circuit Boards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9DE53-DFB0-37D2-4249-61D0A75F2C46}"/>
              </a:ext>
            </a:extLst>
          </p:cNvPr>
          <p:cNvSpPr txBox="1"/>
          <p:nvPr/>
        </p:nvSpPr>
        <p:spPr>
          <a:xfrm>
            <a:off x="898451" y="17810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2024.01.12</a:t>
            </a:r>
          </a:p>
        </p:txBody>
      </p:sp>
    </p:spTree>
    <p:extLst>
      <p:ext uri="{BB962C8B-B14F-4D97-AF65-F5344CB8AC3E}">
        <p14:creationId xmlns:p14="http://schemas.microsoft.com/office/powerpoint/2010/main" val="332119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604420" y="2556626"/>
            <a:ext cx="4853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 code is licensed under the Apache-2.0 license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RGB</a:t>
            </a:r>
            <a:r>
              <a:rPr kumimoji="1" lang="ko-KR" altLang="en-US" dirty="0"/>
              <a:t>이미지 존재</a:t>
            </a:r>
            <a:r>
              <a:rPr kumimoji="1" lang="en-US" altLang="ko-KR" dirty="0"/>
              <a:t>, HSI</a:t>
            </a:r>
            <a:r>
              <a:rPr kumimoji="1" lang="ko-KR" altLang="en-US" dirty="0"/>
              <a:t> 이미지 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주성분 분석</a:t>
            </a:r>
            <a:r>
              <a:rPr kumimoji="1" lang="en-US" altLang="ko-KR" dirty="0"/>
              <a:t>(PCA)</a:t>
            </a:r>
          </a:p>
        </p:txBody>
      </p:sp>
      <p:pic>
        <p:nvPicPr>
          <p:cNvPr id="5" name="그림 4" descr="전자제품, 전자 공학, 회로, 전자 부품이(가) 표시된 사진&#10;&#10;자동 생성된 설명">
            <a:extLst>
              <a:ext uri="{FF2B5EF4-FFF2-40B4-BE49-F238E27FC236}">
                <a16:creationId xmlns:a16="http://schemas.microsoft.com/office/drawing/2014/main" id="{CF6F4DD0-B383-6B32-905C-282467E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39" y="3367300"/>
            <a:ext cx="1165794" cy="1155196"/>
          </a:xfrm>
          <a:prstGeom prst="rect">
            <a:avLst/>
          </a:prstGeom>
        </p:spPr>
      </p:pic>
      <p:pic>
        <p:nvPicPr>
          <p:cNvPr id="3" name="그림 2" descr="레드, 스크린샷, 패턴, 다채로움이(가) 표시된 사진&#10;&#10;자동 생성된 설명">
            <a:extLst>
              <a:ext uri="{FF2B5EF4-FFF2-40B4-BE49-F238E27FC236}">
                <a16:creationId xmlns:a16="http://schemas.microsoft.com/office/drawing/2014/main" id="{31ED3C4E-3342-5682-DC00-6AA225E7B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33" y="3361224"/>
            <a:ext cx="1165794" cy="1155196"/>
          </a:xfrm>
          <a:prstGeom prst="rect">
            <a:avLst/>
          </a:prstGeom>
        </p:spPr>
      </p:pic>
      <p:pic>
        <p:nvPicPr>
          <p:cNvPr id="7" name="그림 6" descr="스크린샷, 그래픽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4306C8F0-2FB1-9C50-8506-98093405C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33" y="2215236"/>
            <a:ext cx="1165794" cy="1155196"/>
          </a:xfrm>
          <a:prstGeom prst="rect">
            <a:avLst/>
          </a:prstGeom>
        </p:spPr>
      </p:pic>
      <p:pic>
        <p:nvPicPr>
          <p:cNvPr id="11" name="그림 10" descr="스크린샷, 전자제품, 컴퓨터 구성 요소, 전자 공학이(가) 표시된 사진&#10;&#10;자동 생성된 설명">
            <a:extLst>
              <a:ext uri="{FF2B5EF4-FFF2-40B4-BE49-F238E27FC236}">
                <a16:creationId xmlns:a16="http://schemas.microsoft.com/office/drawing/2014/main" id="{15A25DA2-E0AD-B396-1E0D-17F346A9A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0" y="2215236"/>
            <a:ext cx="1165794" cy="1155196"/>
          </a:xfrm>
          <a:prstGeom prst="rect">
            <a:avLst/>
          </a:prstGeom>
        </p:spPr>
      </p:pic>
      <p:pic>
        <p:nvPicPr>
          <p:cNvPr id="15" name="그림 14" descr="다채로움, 스크린샷, 예술이(가) 표시된 사진&#10;&#10;자동 생성된 설명">
            <a:extLst>
              <a:ext uri="{FF2B5EF4-FFF2-40B4-BE49-F238E27FC236}">
                <a16:creationId xmlns:a16="http://schemas.microsoft.com/office/drawing/2014/main" id="{E0ACC1A6-28CD-DF28-0088-5640210C3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06" y="2493269"/>
            <a:ext cx="2743201" cy="18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그림 7" descr="전자제품, 스크린샷, 전자 부품, 전자 공학이(가) 표시된 사진&#10;&#10;자동 생성된 설명">
            <a:extLst>
              <a:ext uri="{FF2B5EF4-FFF2-40B4-BE49-F238E27FC236}">
                <a16:creationId xmlns:a16="http://schemas.microsoft.com/office/drawing/2014/main" id="{771D968C-0C89-1435-9D8C-03479E4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0" y="1581766"/>
            <a:ext cx="3511355" cy="1336892"/>
          </a:xfrm>
          <a:prstGeom prst="rect">
            <a:avLst/>
          </a:prstGeom>
        </p:spPr>
      </p:pic>
      <p:pic>
        <p:nvPicPr>
          <p:cNvPr id="10" name="그림 9" descr="스크린샷, 텍스트, 라인, 디자인이(가) 표시된 사진&#10;&#10;자동 생성된 설명">
            <a:extLst>
              <a:ext uri="{FF2B5EF4-FFF2-40B4-BE49-F238E27FC236}">
                <a16:creationId xmlns:a16="http://schemas.microsoft.com/office/drawing/2014/main" id="{D60B3D30-CD43-D4F4-8A2D-5EB3217C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53" y="1733506"/>
            <a:ext cx="929366" cy="2893425"/>
          </a:xfrm>
          <a:prstGeom prst="rect">
            <a:avLst/>
          </a:prstGeom>
        </p:spPr>
      </p:pic>
      <p:pic>
        <p:nvPicPr>
          <p:cNvPr id="13" name="그림 12" descr="스크린샷, 직사각형, 사각형, 창문이(가) 표시된 사진&#10;&#10;자동 생성된 설명">
            <a:extLst>
              <a:ext uri="{FF2B5EF4-FFF2-40B4-BE49-F238E27FC236}">
                <a16:creationId xmlns:a16="http://schemas.microsoft.com/office/drawing/2014/main" id="{68C39407-0982-133E-8716-F9B6B4C9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2" y="1291617"/>
            <a:ext cx="1364287" cy="4274766"/>
          </a:xfrm>
          <a:prstGeom prst="rect">
            <a:avLst/>
          </a:prstGeom>
        </p:spPr>
      </p:pic>
      <p:pic>
        <p:nvPicPr>
          <p:cNvPr id="16" name="그림 15" descr="텍스트, 시계, 스크린샷, 디지털 시계이(가) 표시된 사진&#10;&#10;자동 생성된 설명">
            <a:extLst>
              <a:ext uri="{FF2B5EF4-FFF2-40B4-BE49-F238E27FC236}">
                <a16:creationId xmlns:a16="http://schemas.microsoft.com/office/drawing/2014/main" id="{54E9674D-0614-805F-8E2C-89BB2E34B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0" y="2918658"/>
            <a:ext cx="3537873" cy="1336892"/>
          </a:xfrm>
          <a:prstGeom prst="rect">
            <a:avLst/>
          </a:prstGeom>
        </p:spPr>
      </p:pic>
      <p:pic>
        <p:nvPicPr>
          <p:cNvPr id="18" name="그림 17" descr="스크린샷, 다채로움, 그래픽, 라인이(가) 표시된 사진&#10;&#10;자동 생성된 설명">
            <a:extLst>
              <a:ext uri="{FF2B5EF4-FFF2-40B4-BE49-F238E27FC236}">
                <a16:creationId xmlns:a16="http://schemas.microsoft.com/office/drawing/2014/main" id="{40BF5B59-8BCC-D250-C46C-14C9E272A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8" y="1733507"/>
            <a:ext cx="958986" cy="2940050"/>
          </a:xfrm>
          <a:prstGeom prst="rect">
            <a:avLst/>
          </a:prstGeom>
        </p:spPr>
      </p:pic>
      <p:pic>
        <p:nvPicPr>
          <p:cNvPr id="20" name="그림 19" descr="스크린샷, 다채로움, 텍스트, 직사각형이(가) 표시된 사진&#10;&#10;자동 생성된 설명">
            <a:extLst>
              <a:ext uri="{FF2B5EF4-FFF2-40B4-BE49-F238E27FC236}">
                <a16:creationId xmlns:a16="http://schemas.microsoft.com/office/drawing/2014/main" id="{25B853D1-9C77-2A5E-75C4-74B428710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52" y="1291617"/>
            <a:ext cx="1394344" cy="42747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6D0342-C250-3D37-8D4C-0FDBEE28C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288" y="1839675"/>
            <a:ext cx="3195032" cy="31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F6D14480-8B23-9A03-0FF8-D6C483E6290E}"/>
              </a:ext>
            </a:extLst>
          </p:cNvPr>
          <p:cNvSpPr txBox="1">
            <a:spLocks/>
          </p:cNvSpPr>
          <p:nvPr/>
        </p:nvSpPr>
        <p:spPr>
          <a:xfrm>
            <a:off x="604420" y="518160"/>
            <a:ext cx="9794387" cy="531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r>
              <a:rPr lang="en-US" altLang="ko-KR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HSI </a:t>
            </a:r>
            <a:r>
              <a:rPr lang="ko-KR" altLang="en-US" sz="44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진행상황</a:t>
            </a:r>
            <a:endParaRPr lang="en-US" altLang="ko-KR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F1CDB-5D5D-092D-B6D8-31F62D574D31}"/>
              </a:ext>
            </a:extLst>
          </p:cNvPr>
          <p:cNvSpPr txBox="1"/>
          <p:nvPr/>
        </p:nvSpPr>
        <p:spPr>
          <a:xfrm>
            <a:off x="438199" y="1859339"/>
            <a:ext cx="49407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어려운 점</a:t>
            </a:r>
            <a:endParaRPr kumimoji="1" lang="en-US" altLang="ko-KR" dirty="0"/>
          </a:p>
          <a:p>
            <a:r>
              <a:rPr kumimoji="1" lang="en-US" altLang="ko-KR" dirty="0"/>
              <a:t>1. </a:t>
            </a:r>
            <a:r>
              <a:rPr kumimoji="1" lang="ko-KR" altLang="en-US" dirty="0"/>
              <a:t>파장대역별 이미지를 직접 접근하여 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ko-KR" altLang="en-US" dirty="0" err="1"/>
              <a:t>시각화하려고</a:t>
            </a:r>
            <a:r>
              <a:rPr kumimoji="1" lang="ko-KR" altLang="en-US" dirty="0"/>
              <a:t> 하였으나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en-US" altLang="ko-KR" dirty="0" err="1"/>
              <a:t>HyImage</a:t>
            </a:r>
            <a:r>
              <a:rPr kumimoji="1" lang="ko-KR" altLang="en-US" dirty="0"/>
              <a:t>라는 외부 라이브러리 안에 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 err="1"/>
              <a:t>hylite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라이브러리가 </a:t>
            </a:r>
            <a:r>
              <a:rPr kumimoji="1" lang="en-US" altLang="ko-KR" dirty="0"/>
              <a:t>HSI</a:t>
            </a:r>
            <a:r>
              <a:rPr kumimoji="1" lang="ko-KR" altLang="en-US" dirty="0"/>
              <a:t> 데이터를 </a:t>
            </a:r>
            <a:endParaRPr kumimoji="1" lang="en-US" altLang="ko-KR" dirty="0"/>
          </a:p>
          <a:p>
            <a:r>
              <a:rPr kumimoji="1" lang="ko-KR" altLang="en-US" dirty="0"/>
              <a:t>읽기 위해 필요해서 버전 문제로 해결 중에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그 외에도 사용되는 버전들이 조금씩 달라 </a:t>
            </a:r>
            <a:endParaRPr kumimoji="1" lang="en-US" altLang="ko-KR" dirty="0"/>
          </a:p>
          <a:p>
            <a:r>
              <a:rPr kumimoji="1" lang="ko-KR" altLang="en-US" dirty="0"/>
              <a:t> 해결 중에 있음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5DEB6-1585-1D26-712D-2BD43A83ADC4}"/>
              </a:ext>
            </a:extLst>
          </p:cNvPr>
          <p:cNvSpPr txBox="1"/>
          <p:nvPr/>
        </p:nvSpPr>
        <p:spPr>
          <a:xfrm>
            <a:off x="5874982" y="984528"/>
            <a:ext cx="61001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ENVI</a:t>
            </a:r>
          </a:p>
          <a:p>
            <a:r>
              <a:rPr lang="ko-KR" altLang="en-US" dirty="0" err="1"/>
              <a:t>description</a:t>
            </a:r>
            <a:r>
              <a:rPr lang="ko-KR" altLang="en-US" dirty="0"/>
              <a:t> = {HZDR - </a:t>
            </a:r>
            <a:r>
              <a:rPr lang="ko-KR" altLang="en-US" dirty="0" err="1"/>
              <a:t>Helmholtz</a:t>
            </a:r>
            <a:r>
              <a:rPr lang="ko-KR" altLang="en-US" dirty="0"/>
              <a:t> </a:t>
            </a:r>
            <a:r>
              <a:rPr lang="ko-KR" altLang="en-US" dirty="0" err="1"/>
              <a:t>Institute</a:t>
            </a:r>
            <a:r>
              <a:rPr lang="ko-KR" altLang="en-US" dirty="0"/>
              <a:t> </a:t>
            </a:r>
            <a:r>
              <a:rPr lang="ko-KR" altLang="en-US" dirty="0" err="1"/>
              <a:t>Freiberg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Resource</a:t>
            </a:r>
            <a:r>
              <a:rPr lang="ko-KR" altLang="en-US" dirty="0"/>
              <a:t> Technology (HIF) - </a:t>
            </a:r>
            <a:r>
              <a:rPr lang="ko-KR" altLang="en-US" dirty="0" err="1"/>
              <a:t>Exploration</a:t>
            </a:r>
            <a:r>
              <a:rPr lang="ko-KR" altLang="en-US" dirty="0"/>
              <a:t> - </a:t>
            </a:r>
            <a:r>
              <a:rPr lang="ko-KR" altLang="en-US" dirty="0" err="1"/>
              <a:t>Arabsh</a:t>
            </a:r>
            <a:r>
              <a:rPr lang="ko-KR" altLang="en-US" dirty="0"/>
              <a:t> </a:t>
            </a:r>
            <a:r>
              <a:rPr lang="ko-KR" altLang="en-US" dirty="0" err="1"/>
              <a:t>et</a:t>
            </a:r>
            <a:r>
              <a:rPr lang="ko-KR" altLang="en-US" dirty="0"/>
              <a:t> </a:t>
            </a:r>
            <a:r>
              <a:rPr lang="ko-KR" altLang="en-US" dirty="0" err="1"/>
              <a:t>al</a:t>
            </a:r>
            <a:r>
              <a:rPr lang="ko-KR" altLang="en-US" dirty="0"/>
              <a:t>. - PCB </a:t>
            </a:r>
            <a:r>
              <a:rPr lang="ko-KR" altLang="en-US" dirty="0" err="1"/>
              <a:t>Vision</a:t>
            </a:r>
            <a:r>
              <a:rPr lang="ko-KR" altLang="en-US" dirty="0"/>
              <a:t> (2024)}</a:t>
            </a:r>
          </a:p>
          <a:p>
            <a:r>
              <a:rPr lang="ko-KR" altLang="en-US" dirty="0" err="1"/>
              <a:t>sensor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FX10e , </a:t>
            </a:r>
            <a:r>
              <a:rPr lang="ko-KR" altLang="en-US" dirty="0" err="1"/>
              <a:t>Lumo</a:t>
            </a:r>
            <a:r>
              <a:rPr lang="ko-KR" altLang="en-US" dirty="0"/>
              <a:t> - </a:t>
            </a:r>
            <a:r>
              <a:rPr lang="ko-KR" altLang="en-US" dirty="0" err="1"/>
              <a:t>Recorder</a:t>
            </a:r>
            <a:r>
              <a:rPr lang="ko-KR" altLang="en-US" dirty="0"/>
              <a:t> v2018-512</a:t>
            </a:r>
          </a:p>
          <a:p>
            <a:r>
              <a:rPr lang="ko-KR" altLang="en-US" dirty="0" err="1"/>
              <a:t>samples</a:t>
            </a:r>
            <a:r>
              <a:rPr lang="ko-KR" altLang="en-US" dirty="0"/>
              <a:t> = 601</a:t>
            </a:r>
          </a:p>
          <a:p>
            <a:r>
              <a:rPr lang="ko-KR" altLang="en-US" dirty="0" err="1"/>
              <a:t>lines</a:t>
            </a:r>
            <a:r>
              <a:rPr lang="ko-KR" altLang="en-US" dirty="0"/>
              <a:t>   = 240</a:t>
            </a:r>
          </a:p>
          <a:p>
            <a:r>
              <a:rPr lang="ko-KR" altLang="en-US" dirty="0" err="1"/>
              <a:t>bands</a:t>
            </a:r>
            <a:r>
              <a:rPr lang="ko-KR" altLang="en-US" dirty="0"/>
              <a:t>   = 224</a:t>
            </a:r>
          </a:p>
          <a:p>
            <a:r>
              <a:rPr lang="ko-KR" altLang="en-US" dirty="0" err="1"/>
              <a:t>header</a:t>
            </a:r>
            <a:r>
              <a:rPr lang="ko-KR" altLang="en-US" dirty="0"/>
              <a:t> </a:t>
            </a:r>
            <a:r>
              <a:rPr lang="ko-KR" altLang="en-US" dirty="0" err="1"/>
              <a:t>offset</a:t>
            </a:r>
            <a:r>
              <a:rPr lang="ko-KR" altLang="en-US" dirty="0"/>
              <a:t> = 0</a:t>
            </a:r>
          </a:p>
          <a:p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ENVI Standard</a:t>
            </a:r>
          </a:p>
          <a:p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 = 4</a:t>
            </a:r>
          </a:p>
          <a:p>
            <a:r>
              <a:rPr lang="ko-KR" altLang="en-US" dirty="0" err="1"/>
              <a:t>interleave</a:t>
            </a:r>
            <a:r>
              <a:rPr lang="ko-KR" altLang="en-US" dirty="0"/>
              <a:t> = </a:t>
            </a:r>
            <a:r>
              <a:rPr lang="ko-KR" altLang="en-US" dirty="0" err="1"/>
              <a:t>bip</a:t>
            </a:r>
            <a:endParaRPr lang="ko-KR" altLang="en-US" dirty="0"/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order</a:t>
            </a:r>
            <a:r>
              <a:rPr lang="ko-KR" altLang="en-US" dirty="0"/>
              <a:t> = 0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r>
              <a:rPr lang="ko-KR" altLang="en-US" dirty="0"/>
              <a:t> = 286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r>
              <a:rPr lang="ko-KR" altLang="en-US" dirty="0"/>
              <a:t> = 225</a:t>
            </a:r>
          </a:p>
          <a:p>
            <a:r>
              <a:rPr lang="ko-KR" altLang="en-US" dirty="0" err="1"/>
              <a:t>wavelength</a:t>
            </a:r>
            <a:r>
              <a:rPr lang="ko-KR" altLang="en-US" dirty="0"/>
              <a:t> </a:t>
            </a:r>
            <a:r>
              <a:rPr lang="ko-KR" altLang="en-US" dirty="0" err="1"/>
              <a:t>units</a:t>
            </a:r>
            <a:r>
              <a:rPr lang="ko-KR" altLang="en-US" dirty="0"/>
              <a:t> = </a:t>
            </a:r>
            <a:r>
              <a:rPr lang="ko-KR" altLang="en-US" dirty="0" err="1"/>
              <a:t>Nanometers</a:t>
            </a:r>
            <a:endParaRPr lang="ko-KR" altLang="en-US" dirty="0"/>
          </a:p>
          <a:p>
            <a:r>
              <a:rPr lang="ko-KR" altLang="en-US" dirty="0" err="1"/>
              <a:t>Wavelength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397.01,</a:t>
            </a:r>
          </a:p>
          <a:p>
            <a:r>
              <a:rPr lang="ko-KR" altLang="en-US" dirty="0"/>
              <a:t>398.32,</a:t>
            </a:r>
          </a:p>
        </p:txBody>
      </p:sp>
    </p:spTree>
    <p:extLst>
      <p:ext uri="{BB962C8B-B14F-4D97-AF65-F5344CB8AC3E}">
        <p14:creationId xmlns:p14="http://schemas.microsoft.com/office/powerpoint/2010/main" val="335436756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293</Words>
  <Application>Microsoft Macintosh PowerPoint</Application>
  <PresentationFormat>와이드스크린</PresentationFormat>
  <Paragraphs>70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-apple-system</vt:lpstr>
      <vt:lpstr>맑은 고딕</vt:lpstr>
      <vt:lpstr>서울남산체 B</vt:lpstr>
      <vt:lpstr>서울남산체 EB</vt:lpstr>
      <vt:lpstr>현대하모니 M</vt:lpstr>
      <vt:lpstr>Arial</vt:lpstr>
      <vt:lpstr>Calibri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이찬근</dc:creator>
  <cp:lastModifiedBy>찬근 이</cp:lastModifiedBy>
  <cp:revision>64</cp:revision>
  <dcterms:created xsi:type="dcterms:W3CDTF">2023-03-31T12:05:11Z</dcterms:created>
  <dcterms:modified xsi:type="dcterms:W3CDTF">2025-04-30T01:58:41Z</dcterms:modified>
</cp:coreProperties>
</file>